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14C1B-EFE9-C530-A9BC-1A897BAA8074}" v="171" dt="2024-09-16T18:12: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tableStyles" Target="tableStyles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heme" Target="theme/theme1.xml" Id="rId17" /><Relationship Type="http://schemas.openxmlformats.org/officeDocument/2006/relationships/slide" Target="slides/slide1.xml" Id="rId2" /><Relationship Type="http://schemas.openxmlformats.org/officeDocument/2006/relationships/viewProps" Target="viewProps.xml" Id="rId16" /><Relationship Type="http://schemas.microsoft.com/office/2015/10/relationships/revisionInfo" Target="revisionInfo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presProps" Target="presProps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űvészet, képernyőkép, szobor látható&#10;&#10;Automatikusan generált leírás">
            <a:extLst>
              <a:ext uri="{FF2B5EF4-FFF2-40B4-BE49-F238E27FC236}">
                <a16:creationId xmlns:a16="http://schemas.microsoft.com/office/drawing/2014/main" id="{D9A42B42-0BB9-4195-E4A2-B1D7F316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953" b="329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  <a:ea typeface="+mj-lt"/>
                <a:cs typeface="+mj-lt"/>
              </a:rPr>
              <a:t>Mesterséges Intelligencia: Jelen és Jövő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FFFFFF"/>
                </a:solidFill>
                <a:ea typeface="+mn-lt"/>
                <a:cs typeface="+mn-lt"/>
              </a:rPr>
              <a:t>Technológia, ami átalakítja a világot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F9385EC-5218-61C4-7ED8-C2480755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4200">
                <a:ea typeface="+mj-lt"/>
                <a:cs typeface="+mj-lt"/>
              </a:rPr>
              <a:t>MI Fejlesztésének Jövője</a:t>
            </a:r>
            <a:endParaRPr lang="hu-HU" sz="42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9F1213-983E-3B81-4AEF-B0A139F0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Általános MI (AGI):</a:t>
            </a:r>
            <a:r>
              <a:rPr lang="hu-HU" sz="2200">
                <a:ea typeface="+mn-lt"/>
                <a:cs typeface="+mn-lt"/>
              </a:rPr>
              <a:t> Teljesen autonóm rendszerek jövőbeli lehetősége.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Fejlődési Irányok:</a:t>
            </a:r>
            <a:r>
              <a:rPr lang="hu-HU" sz="2200">
                <a:ea typeface="+mn-lt"/>
                <a:cs typeface="+mn-lt"/>
              </a:rPr>
              <a:t> Jobb tanulási algoritmusok, emberszerű intelligencia.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Kihívások:</a:t>
            </a:r>
            <a:r>
              <a:rPr lang="hu-HU" sz="2200">
                <a:ea typeface="+mn-lt"/>
                <a:cs typeface="+mn-lt"/>
              </a:rPr>
              <a:t> Biztonság, megbízhatóság, és átláthatóság.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 descr="A képen számítógép, képernyőkép, fedett pályás, technológia látható&#10;&#10;Automatikusan generált leírás">
            <a:extLst>
              <a:ext uri="{FF2B5EF4-FFF2-40B4-BE49-F238E27FC236}">
                <a16:creationId xmlns:a16="http://schemas.microsoft.com/office/drawing/2014/main" id="{98547DA0-3087-CCA8-7616-71B99198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58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4317710-D9A6-0136-6352-2FC4E300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000">
                <a:ea typeface="+mj-lt"/>
                <a:cs typeface="+mj-lt"/>
              </a:rPr>
              <a:t>Az MI Hatása a Munka Világára</a:t>
            </a:r>
            <a:endParaRPr lang="hu-HU" sz="5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DF0F50-96C9-870F-5993-004BEC62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Új Munkakörök:</a:t>
            </a:r>
            <a:r>
              <a:rPr lang="hu-HU" sz="2200">
                <a:ea typeface="+mn-lt"/>
                <a:cs typeface="+mn-lt"/>
              </a:rPr>
              <a:t> Az MI új lehetőségeket teremt az iparágakban.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Készségek Átformálása:</a:t>
            </a:r>
            <a:r>
              <a:rPr lang="hu-HU" sz="2200">
                <a:ea typeface="+mn-lt"/>
                <a:cs typeface="+mn-lt"/>
              </a:rPr>
              <a:t> Az embereknek új, technológiai készségekre lesz szüksége.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Oktatás és Átképzés:</a:t>
            </a:r>
            <a:r>
              <a:rPr lang="hu-HU" sz="2200">
                <a:ea typeface="+mn-lt"/>
                <a:cs typeface="+mn-lt"/>
              </a:rPr>
              <a:t> Hogyan készülhetünk fel a jövő munkahelyeire?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E89CFF-36FF-842F-5270-26FA9747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328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8FE2CE-D520-02CE-181F-78B3271F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Összegzés és Zárszó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82956-42BB-670F-A7F9-9402E785B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 b="1">
                <a:ea typeface="+mn-lt"/>
                <a:cs typeface="+mn-lt"/>
              </a:rPr>
              <a:t>Kulcsüzenet:</a:t>
            </a:r>
            <a:r>
              <a:rPr lang="hu-HU" sz="2000">
                <a:ea typeface="+mn-lt"/>
                <a:cs typeface="+mn-lt"/>
              </a:rPr>
              <a:t> A mesterséges intelligencia hatalmas lehetőségeket és kihívásokat rejt magában.</a:t>
            </a:r>
          </a:p>
          <a:p>
            <a:r>
              <a:rPr lang="hu-HU" sz="2000" b="1">
                <a:ea typeface="+mn-lt"/>
                <a:cs typeface="+mn-lt"/>
              </a:rPr>
              <a:t>Előretekintés:</a:t>
            </a:r>
            <a:r>
              <a:rPr lang="hu-HU" sz="2000">
                <a:ea typeface="+mn-lt"/>
                <a:cs typeface="+mn-lt"/>
              </a:rPr>
              <a:t> Mi várható a következő évtizedekben az MI terén?</a:t>
            </a:r>
          </a:p>
          <a:p>
            <a:r>
              <a:rPr lang="hu-HU" sz="2000" b="1">
                <a:ea typeface="+mn-lt"/>
                <a:cs typeface="+mn-lt"/>
              </a:rPr>
              <a:t>Kép:</a:t>
            </a:r>
            <a:r>
              <a:rPr lang="hu-HU" sz="2000">
                <a:ea typeface="+mn-lt"/>
                <a:cs typeface="+mn-lt"/>
              </a:rPr>
              <a:t> Jövőbeli technológiákat szimbolizáló kép, például egy humanoid robot az emberekkel.</a:t>
            </a:r>
          </a:p>
          <a:p>
            <a:endParaRPr lang="hu-HU" sz="2000"/>
          </a:p>
        </p:txBody>
      </p:sp>
      <p:pic>
        <p:nvPicPr>
          <p:cNvPr id="4" name="Kép 3" descr="A képen automata, Emberi arc, akciófigura, Kitalált szereplő látható&#10;&#10;Automatikusan generált leírás">
            <a:extLst>
              <a:ext uri="{FF2B5EF4-FFF2-40B4-BE49-F238E27FC236}">
                <a16:creationId xmlns:a16="http://schemas.microsoft.com/office/drawing/2014/main" id="{B396EB36-641D-75F2-517E-92D17A97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177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automata, Kitalált szereplő, rajzfilm, Számítógépes grafika látható&#10;&#10;Automatikusan generált leírás">
            <a:extLst>
              <a:ext uri="{FF2B5EF4-FFF2-40B4-BE49-F238E27FC236}">
                <a16:creationId xmlns:a16="http://schemas.microsoft.com/office/drawing/2014/main" id="{FDC0A224-9A92-BA61-D3B4-D17D9D7B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4" r="-1" b="3650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643A072-0A29-2264-4AEA-8BD8227E5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hu-HU" sz="5200">
              <a:solidFill>
                <a:srgbClr val="FFFFFF"/>
              </a:solidFill>
            </a:endParaRPr>
          </a:p>
          <a:p>
            <a:r>
              <a:rPr lang="hu-HU" sz="5200">
                <a:solidFill>
                  <a:srgbClr val="FFFFFF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567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84BE596-46F6-3C2B-E806-6CAA745F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4200">
                <a:ea typeface="+mj-lt"/>
                <a:cs typeface="+mj-lt"/>
              </a:rPr>
              <a:t>Mi az a Mesterséges Intelligencia?</a:t>
            </a:r>
            <a:endParaRPr lang="hu-HU" sz="42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4F8B6B-B87A-9BEB-2CEB-6052463B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8145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000" b="1" dirty="0">
                <a:ea typeface="+mn-lt"/>
                <a:cs typeface="+mn-lt"/>
              </a:rPr>
              <a:t>Definíció:</a:t>
            </a:r>
            <a:r>
              <a:rPr lang="hu-HU" sz="2000" dirty="0">
                <a:ea typeface="+mn-lt"/>
                <a:cs typeface="+mn-lt"/>
              </a:rPr>
              <a:t> A mesterséges intelligencia olyan rendszerekre utal, amelyek képesek emberi intelligenciát imitálni, például tanulni, döntéseket hozni, problémákat megoldani.</a:t>
            </a:r>
            <a:endParaRPr lang="hu-HU" sz="2000" dirty="0"/>
          </a:p>
          <a:p>
            <a:r>
              <a:rPr lang="hu-HU" sz="2000" b="1" dirty="0">
                <a:ea typeface="+mn-lt"/>
                <a:cs typeface="+mn-lt"/>
              </a:rPr>
              <a:t>Fő Típusok:</a:t>
            </a:r>
            <a:endParaRPr lang="hu-HU" sz="2000" dirty="0"/>
          </a:p>
          <a:p>
            <a:r>
              <a:rPr lang="hu-HU" sz="2000" b="1" dirty="0">
                <a:ea typeface="+mn-lt"/>
                <a:cs typeface="+mn-lt"/>
              </a:rPr>
              <a:t>Szűk MI:</a:t>
            </a:r>
            <a:r>
              <a:rPr lang="hu-HU" sz="2000" dirty="0">
                <a:ea typeface="+mn-lt"/>
                <a:cs typeface="+mn-lt"/>
              </a:rPr>
              <a:t> Egy adott feladatra specializált.</a:t>
            </a:r>
            <a:endParaRPr lang="hu-HU" sz="2000" dirty="0"/>
          </a:p>
          <a:p>
            <a:r>
              <a:rPr lang="hu-HU" sz="2000" b="1" dirty="0">
                <a:ea typeface="+mn-lt"/>
                <a:cs typeface="+mn-lt"/>
              </a:rPr>
              <a:t>Általános MI:</a:t>
            </a:r>
            <a:r>
              <a:rPr lang="hu-HU" sz="2000" dirty="0">
                <a:ea typeface="+mn-lt"/>
                <a:cs typeface="+mn-lt"/>
              </a:rPr>
              <a:t> Széles körben képes tanulni és alkalmazkodni (jövőbeli lehetőség).</a:t>
            </a:r>
            <a:endParaRPr lang="hu-HU" sz="2000" dirty="0"/>
          </a:p>
          <a:p>
            <a:endParaRPr lang="hu-HU" sz="2000" dirty="0"/>
          </a:p>
        </p:txBody>
      </p:sp>
      <p:pic>
        <p:nvPicPr>
          <p:cNvPr id="4" name="Kép 3" descr="A képen képernyőkép, Számítógépes grafika, Számítógépes játék, Digitális képszerkesztés látható&#10;&#10;Automatikusan generált leírás">
            <a:extLst>
              <a:ext uri="{FF2B5EF4-FFF2-40B4-BE49-F238E27FC236}">
                <a16:creationId xmlns:a16="http://schemas.microsoft.com/office/drawing/2014/main" id="{84FC723F-BC9C-82B6-5B1E-6C625231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53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673220-D9DC-FA7D-C9F6-88E6FD9C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Az MI Története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45F97E-E28E-77A6-FF10-974EAC4D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Kezdetek:</a:t>
            </a:r>
            <a:r>
              <a:rPr lang="hu-HU" sz="2200">
                <a:ea typeface="+mn-lt"/>
                <a:cs typeface="+mn-lt"/>
              </a:rPr>
              <a:t> 1950-es évek, Alan Turing munkássága és a Turing-teszt.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Korai MI Kutatás:</a:t>
            </a:r>
            <a:r>
              <a:rPr lang="hu-HU" sz="2200">
                <a:ea typeface="+mn-lt"/>
                <a:cs typeface="+mn-lt"/>
              </a:rPr>
              <a:t> 1960-as és 70-es évek, logikai és szimbolikus rendszerek.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Modern Korszaka:</a:t>
            </a:r>
            <a:r>
              <a:rPr lang="hu-HU" sz="2200">
                <a:ea typeface="+mn-lt"/>
                <a:cs typeface="+mn-lt"/>
              </a:rPr>
              <a:t> 2000-es évek óta a gépi tanulás és neurális hálózatok térnyerése.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 descr="A képen szobor, épület, művészet látható&#10;&#10;Automatikusan generált leírás">
            <a:extLst>
              <a:ext uri="{FF2B5EF4-FFF2-40B4-BE49-F238E27FC236}">
                <a16:creationId xmlns:a16="http://schemas.microsoft.com/office/drawing/2014/main" id="{C3B32183-9025-2A96-0FB3-8BE481C6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" r="-3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665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0E09F02-AD56-E9DE-0EF2-92C95038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Gépi Tanulás és Mélytanulás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53FCD1-8CFB-C28A-5B23-A964D236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 b="1" dirty="0">
                <a:ea typeface="+mn-lt"/>
                <a:cs typeface="+mn-lt"/>
              </a:rPr>
              <a:t>Gépi tanulás (ML):</a:t>
            </a:r>
            <a:r>
              <a:rPr lang="hu-HU" sz="2400" dirty="0">
                <a:ea typeface="+mn-lt"/>
                <a:cs typeface="+mn-lt"/>
              </a:rPr>
              <a:t> Algoritmusok, amelyek adatok alapján tanulnak.</a:t>
            </a:r>
            <a:endParaRPr lang="hu-HU" sz="2400" dirty="0"/>
          </a:p>
          <a:p>
            <a:r>
              <a:rPr lang="hu-HU" sz="2400" b="1" dirty="0">
                <a:ea typeface="+mn-lt"/>
                <a:cs typeface="+mn-lt"/>
              </a:rPr>
              <a:t>Mélytanulás:</a:t>
            </a:r>
            <a:r>
              <a:rPr lang="hu-HU" sz="2400" dirty="0">
                <a:ea typeface="+mn-lt"/>
                <a:cs typeface="+mn-lt"/>
              </a:rPr>
              <a:t> Neurális </a:t>
            </a:r>
            <a:r>
              <a:rPr lang="hu-HU" sz="2400" err="1">
                <a:ea typeface="+mn-lt"/>
                <a:cs typeface="+mn-lt"/>
              </a:rPr>
              <a:t>hálózatokat</a:t>
            </a:r>
            <a:r>
              <a:rPr lang="hu-HU" sz="2400" dirty="0">
                <a:ea typeface="+mn-lt"/>
                <a:cs typeface="+mn-lt"/>
              </a:rPr>
              <a:t> alkalmazó gépi tanulás, amely nagy mennyiségű adat feldolgozására képes.</a:t>
            </a:r>
            <a:endParaRPr lang="hu-HU" sz="2400" dirty="0"/>
          </a:p>
          <a:p>
            <a:r>
              <a:rPr lang="hu-HU" sz="2400" b="1" dirty="0">
                <a:ea typeface="+mn-lt"/>
                <a:cs typeface="+mn-lt"/>
              </a:rPr>
              <a:t>Kép:</a:t>
            </a:r>
            <a:r>
              <a:rPr lang="hu-HU" sz="2400" dirty="0">
                <a:ea typeface="+mn-lt"/>
                <a:cs typeface="+mn-lt"/>
              </a:rPr>
              <a:t> Mélytanulás vizuális ábrája.</a:t>
            </a:r>
            <a:endParaRPr lang="hu-HU" sz="2400" dirty="0"/>
          </a:p>
          <a:p>
            <a:endParaRPr lang="hu-HU" sz="2400" dirty="0"/>
          </a:p>
        </p:txBody>
      </p:sp>
      <p:pic>
        <p:nvPicPr>
          <p:cNvPr id="4" name="Kép 3" descr="A képen épület látható&#10;&#10;Automatikusan generált leírás">
            <a:extLst>
              <a:ext uri="{FF2B5EF4-FFF2-40B4-BE49-F238E27FC236}">
                <a16:creationId xmlns:a16="http://schemas.microsoft.com/office/drawing/2014/main" id="{56F6FA78-B400-9B29-D068-F994C561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64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4AC38F4-E5DD-7F18-54E6-01AD1C37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3800">
                <a:ea typeface="+mj-lt"/>
                <a:cs typeface="+mj-lt"/>
              </a:rPr>
              <a:t>Mesterséges Intelligencia Alkalmazási Területei</a:t>
            </a:r>
            <a:endParaRPr lang="hu-HU" sz="38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6212C2-6BF5-BD1E-DD3A-B18C32AD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Egészségügy:</a:t>
            </a:r>
            <a:r>
              <a:rPr lang="hu-HU" sz="2200">
                <a:ea typeface="+mn-lt"/>
                <a:cs typeface="+mn-lt"/>
              </a:rPr>
              <a:t> Diagnózis és személyre szabott kezelések.</a:t>
            </a:r>
            <a:endParaRPr lang="hu-HU" sz="2200"/>
          </a:p>
          <a:p>
            <a:r>
              <a:rPr lang="hu-HU" sz="2200" b="1" dirty="0">
                <a:ea typeface="+mn-lt"/>
                <a:cs typeface="+mn-lt"/>
              </a:rPr>
              <a:t>Közlekedés:</a:t>
            </a:r>
            <a:r>
              <a:rPr lang="hu-HU" sz="2200" dirty="0">
                <a:ea typeface="+mn-lt"/>
                <a:cs typeface="+mn-lt"/>
              </a:rPr>
              <a:t> Önjáró autók és forgalomoptimalizálás.</a:t>
            </a:r>
            <a:endParaRPr lang="hu-HU" sz="2200" dirty="0"/>
          </a:p>
          <a:p>
            <a:r>
              <a:rPr lang="hu-HU" sz="2200" b="1" dirty="0">
                <a:ea typeface="+mn-lt"/>
                <a:cs typeface="+mn-lt"/>
              </a:rPr>
              <a:t>Üzlet:</a:t>
            </a:r>
            <a:r>
              <a:rPr lang="hu-HU" sz="2200" dirty="0">
                <a:ea typeface="+mn-lt"/>
                <a:cs typeface="+mn-lt"/>
              </a:rPr>
              <a:t> Adatfeldolgozás, ügyfélszolgálati chatbotok, prediktív elemzések.</a:t>
            </a:r>
            <a:endParaRPr lang="hu-HU" sz="2200" dirty="0"/>
          </a:p>
          <a:p>
            <a:r>
              <a:rPr lang="hu-HU" sz="2200" b="1" dirty="0">
                <a:ea typeface="+mn-lt"/>
                <a:cs typeface="+mn-lt"/>
              </a:rPr>
              <a:t>Szórakozás:</a:t>
            </a:r>
            <a:r>
              <a:rPr lang="hu-HU" sz="2200" dirty="0">
                <a:ea typeface="+mn-lt"/>
                <a:cs typeface="+mn-lt"/>
              </a:rPr>
              <a:t> Ajánlórendszerek, mint például </a:t>
            </a:r>
            <a:r>
              <a:rPr lang="hu-HU" sz="2200" dirty="0" err="1">
                <a:ea typeface="+mn-lt"/>
                <a:cs typeface="+mn-lt"/>
              </a:rPr>
              <a:t>Netflix</a:t>
            </a:r>
            <a:r>
              <a:rPr lang="hu-HU" sz="2200" dirty="0">
                <a:ea typeface="+mn-lt"/>
                <a:cs typeface="+mn-lt"/>
              </a:rPr>
              <a:t> és </a:t>
            </a:r>
            <a:r>
              <a:rPr lang="hu-HU" sz="2200" dirty="0" err="1">
                <a:ea typeface="+mn-lt"/>
                <a:cs typeface="+mn-lt"/>
              </a:rPr>
              <a:t>Spotify</a:t>
            </a:r>
            <a:r>
              <a:rPr lang="hu-HU" sz="2200" dirty="0">
                <a:ea typeface="+mn-lt"/>
                <a:cs typeface="+mn-lt"/>
              </a:rPr>
              <a:t>.</a:t>
            </a:r>
            <a:endParaRPr lang="hu-HU" sz="2200" dirty="0"/>
          </a:p>
          <a:p>
            <a:endParaRPr lang="hu-HU" sz="2200"/>
          </a:p>
        </p:txBody>
      </p:sp>
      <p:pic>
        <p:nvPicPr>
          <p:cNvPr id="4" name="Kép 3" descr="A képen szobor, koponya, művészet látható&#10;&#10;Automatikusan generált leírás">
            <a:extLst>
              <a:ext uri="{FF2B5EF4-FFF2-40B4-BE49-F238E27FC236}">
                <a16:creationId xmlns:a16="http://schemas.microsoft.com/office/drawing/2014/main" id="{D48A9A76-AB97-76E5-B3F3-9879C386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123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41B411-C79E-8B87-19E0-414D5002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4600">
                <a:ea typeface="+mj-lt"/>
                <a:cs typeface="+mj-lt"/>
              </a:rPr>
              <a:t>MI a Mindennapokban</a:t>
            </a:r>
            <a:endParaRPr lang="hu-HU" sz="46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9D919D-1BA1-CF2D-094A-168C94EFA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Digitális Asszisztensek:</a:t>
            </a:r>
            <a:r>
              <a:rPr lang="hu-HU" sz="2200">
                <a:ea typeface="+mn-lt"/>
                <a:cs typeface="+mn-lt"/>
              </a:rPr>
              <a:t> Siri, Alexa, Google Assistant.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Közösségi Média:</a:t>
            </a:r>
            <a:r>
              <a:rPr lang="hu-HU" sz="2200">
                <a:ea typeface="+mn-lt"/>
                <a:cs typeface="+mn-lt"/>
              </a:rPr>
              <a:t> Személyre szabott hirdetések, tartalomajánlók.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Pénzügy:</a:t>
            </a:r>
            <a:r>
              <a:rPr lang="hu-HU" sz="2200">
                <a:ea typeface="+mn-lt"/>
                <a:cs typeface="+mn-lt"/>
              </a:rPr>
              <a:t> Fraud detektálás, algoritmikus kereskedés.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 descr="A képen Kitalált szereplő, Szuperhős, C-3po, Páncél látható&#10;&#10;Automatikusan generált leírás">
            <a:extLst>
              <a:ext uri="{FF2B5EF4-FFF2-40B4-BE49-F238E27FC236}">
                <a16:creationId xmlns:a16="http://schemas.microsoft.com/office/drawing/2014/main" id="{A3459765-9119-1DF2-B134-CE1F3FEE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930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0745E0-7F41-D057-9C5F-BC8C7AED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MI Előnyei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E22A47-4A1A-3128-C010-BF4E9A7D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 dirty="0">
                <a:ea typeface="+mn-lt"/>
                <a:cs typeface="+mn-lt"/>
              </a:rPr>
              <a:t>Hatékonyságnövelés:</a:t>
            </a:r>
            <a:r>
              <a:rPr lang="hu-HU" sz="2200" dirty="0">
                <a:ea typeface="+mn-lt"/>
                <a:cs typeface="+mn-lt"/>
              </a:rPr>
              <a:t> Gyorsabb döntéshozatal és problémamegoldás.</a:t>
            </a:r>
            <a:endParaRPr lang="hu-HU" sz="2200" dirty="0"/>
          </a:p>
          <a:p>
            <a:r>
              <a:rPr lang="hu-HU" sz="2200" b="1" dirty="0">
                <a:ea typeface="+mn-lt"/>
                <a:cs typeface="+mn-lt"/>
              </a:rPr>
              <a:t>Automatizálás:</a:t>
            </a:r>
            <a:r>
              <a:rPr lang="hu-HU" sz="2200" dirty="0">
                <a:ea typeface="+mn-lt"/>
                <a:cs typeface="+mn-lt"/>
              </a:rPr>
              <a:t> Időigényes feladatok gépesítése.</a:t>
            </a:r>
            <a:endParaRPr lang="hu-HU" sz="2200" dirty="0"/>
          </a:p>
          <a:p>
            <a:r>
              <a:rPr lang="hu-HU" sz="2200" b="1" dirty="0">
                <a:ea typeface="+mn-lt"/>
                <a:cs typeface="+mn-lt"/>
              </a:rPr>
              <a:t>Új Innovációk:</a:t>
            </a:r>
            <a:r>
              <a:rPr lang="hu-HU" sz="2200" dirty="0">
                <a:ea typeface="+mn-lt"/>
                <a:cs typeface="+mn-lt"/>
              </a:rPr>
              <a:t> Orvosi kutatás, környezetvédelmi megoldások.</a:t>
            </a:r>
            <a:endParaRPr lang="hu-HU" sz="2200" dirty="0"/>
          </a:p>
          <a:p>
            <a:endParaRPr lang="hu-HU" sz="2200"/>
          </a:p>
        </p:txBody>
      </p:sp>
      <p:pic>
        <p:nvPicPr>
          <p:cNvPr id="4" name="Kép 3" descr="A képen Emberi arc, Kitalált szereplő, ruházat, személy látható&#10;&#10;Automatikusan generált leírás">
            <a:extLst>
              <a:ext uri="{FF2B5EF4-FFF2-40B4-BE49-F238E27FC236}">
                <a16:creationId xmlns:a16="http://schemas.microsoft.com/office/drawing/2014/main" id="{7ED894EB-2709-46BC-7DAF-B5C1A3D9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844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D22B69-4DF3-4F4D-4144-3A13406C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MI Kihívások és Kockázatok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BC4C65-750B-A378-8D12-943A4B3E4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Etikai Dilemmák:</a:t>
            </a:r>
            <a:r>
              <a:rPr lang="hu-HU" sz="2200">
                <a:ea typeface="+mn-lt"/>
                <a:cs typeface="+mn-lt"/>
              </a:rPr>
              <a:t> Döntések átláthatósága és felelősség kérdése.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Munkahelyek jövője:</a:t>
            </a:r>
            <a:r>
              <a:rPr lang="hu-HU" sz="2200">
                <a:ea typeface="+mn-lt"/>
                <a:cs typeface="+mn-lt"/>
              </a:rPr>
              <a:t> Automatizálás okozta munkanélküliség.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Adatbiztonság:</a:t>
            </a:r>
            <a:r>
              <a:rPr lang="hu-HU" sz="2200">
                <a:ea typeface="+mn-lt"/>
                <a:cs typeface="+mn-lt"/>
              </a:rPr>
              <a:t> Személyes adatok védelme és az MI-vel való visszaélés.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 descr="A képen lézer, lámpa látható&#10;&#10;Automatikusan generált leírás">
            <a:extLst>
              <a:ext uri="{FF2B5EF4-FFF2-40B4-BE49-F238E27FC236}">
                <a16:creationId xmlns:a16="http://schemas.microsoft.com/office/drawing/2014/main" id="{1EA02F1B-EDA6-1415-F058-8DCE7EBF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01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B63D61E-BA5A-F6D8-2550-E3AC6932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ea typeface="+mj-lt"/>
                <a:cs typeface="+mj-lt"/>
              </a:rPr>
              <a:t>MI és Az Etika</a:t>
            </a:r>
            <a:endParaRPr lang="hu-HU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BA24CE-A463-69CA-7CCD-6154EF913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 b="1">
                <a:ea typeface="+mn-lt"/>
                <a:cs typeface="+mn-lt"/>
              </a:rPr>
              <a:t>Társadalmi Hatások:</a:t>
            </a:r>
            <a:r>
              <a:rPr lang="hu-HU" sz="2200">
                <a:ea typeface="+mn-lt"/>
                <a:cs typeface="+mn-lt"/>
              </a:rPr>
              <a:t> Hogyan befolyásolja a társadalmat a technológia.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Döntéshozatal:</a:t>
            </a:r>
            <a:r>
              <a:rPr lang="hu-HU" sz="2200">
                <a:ea typeface="+mn-lt"/>
                <a:cs typeface="+mn-lt"/>
              </a:rPr>
              <a:t> Hogyan hozhatunk etikus döntéseket az MI fejlesztésében?</a:t>
            </a:r>
            <a:endParaRPr lang="hu-HU" sz="2200"/>
          </a:p>
          <a:p>
            <a:r>
              <a:rPr lang="hu-HU" sz="2200" b="1">
                <a:ea typeface="+mn-lt"/>
                <a:cs typeface="+mn-lt"/>
              </a:rPr>
              <a:t>Szabályozás:</a:t>
            </a:r>
            <a:r>
              <a:rPr lang="hu-HU" sz="2200">
                <a:ea typeface="+mn-lt"/>
                <a:cs typeface="+mn-lt"/>
              </a:rPr>
              <a:t> Nemzetközi szabályozások és irányelvek szükségessége.</a:t>
            </a:r>
            <a:endParaRPr lang="hu-HU" sz="2200"/>
          </a:p>
          <a:p>
            <a:endParaRPr lang="hu-HU" sz="2200"/>
          </a:p>
        </p:txBody>
      </p:sp>
      <p:pic>
        <p:nvPicPr>
          <p:cNvPr id="4" name="Kép 3" descr="A képen művészet, szobor, páncél látható&#10;&#10;Automatikusan generált leírás">
            <a:extLst>
              <a:ext uri="{FF2B5EF4-FFF2-40B4-BE49-F238E27FC236}">
                <a16:creationId xmlns:a16="http://schemas.microsoft.com/office/drawing/2014/main" id="{E3B2FB27-F3F6-4B48-B62F-23B1E08C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39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Office-téma</vt:lpstr>
      <vt:lpstr>Mesterséges Intelligencia: Jelen és Jövő</vt:lpstr>
      <vt:lpstr>Mi az a Mesterséges Intelligencia?</vt:lpstr>
      <vt:lpstr>Az MI Története</vt:lpstr>
      <vt:lpstr>Gépi Tanulás és Mélytanulás</vt:lpstr>
      <vt:lpstr>Mesterséges Intelligencia Alkalmazási Területei</vt:lpstr>
      <vt:lpstr>MI a Mindennapokban</vt:lpstr>
      <vt:lpstr>MI Előnyei</vt:lpstr>
      <vt:lpstr>MI Kihívások és Kockázatok</vt:lpstr>
      <vt:lpstr>MI és Az Etika</vt:lpstr>
      <vt:lpstr>MI Fejlesztésének Jövője</vt:lpstr>
      <vt:lpstr>Az MI Hatása a Munka Világára</vt:lpstr>
      <vt:lpstr>Összegzés és Zárszó</vt:lpstr>
      <vt:lpstr> 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87</cp:revision>
  <dcterms:created xsi:type="dcterms:W3CDTF">2024-09-16T17:53:33Z</dcterms:created>
  <dcterms:modified xsi:type="dcterms:W3CDTF">2024-09-16T18:12:32Z</dcterms:modified>
</cp:coreProperties>
</file>